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82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21/08/2024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21/08/2024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 dirty="0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3189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sz="1800" b="1" i="0" u="none" strike="noStrike" baseline="0" dirty="0">
                <a:latin typeface="CIDFont+F1"/>
              </a:rPr>
              <a:t>PROGRAMA DE PROTEÇÃO RESPIRATÓRIA – ADMINISTRADOR DO PROGRAMA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24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3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D38B554-C388-4DD0-977A-D7F352A027B6}"/>
              </a:ext>
            </a:extLst>
          </p:cNvPr>
          <p:cNvSpPr txBox="1"/>
          <p:nvPr/>
        </p:nvSpPr>
        <p:spPr>
          <a:xfrm>
            <a:off x="108223" y="688559"/>
            <a:ext cx="3366905" cy="4385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9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curricular:</a:t>
            </a:r>
          </a:p>
          <a:p>
            <a:pPr algn="l"/>
            <a:endParaRPr lang="pt-BR" sz="900" b="0" i="0" u="none" strike="noStrike" baseline="0" dirty="0">
              <a:solidFill>
                <a:srgbClr val="595959"/>
              </a:solidFill>
              <a:latin typeface="CIDFont+F3"/>
            </a:endParaRPr>
          </a:p>
          <a:p>
            <a:pPr algn="l"/>
            <a:r>
              <a:rPr lang="pt-BR" sz="900" b="0" i="0" u="none" strike="noStrike" baseline="0" dirty="0">
                <a:solidFill>
                  <a:srgbClr val="595959"/>
                </a:solidFill>
                <a:latin typeface="CIDFont+F3"/>
              </a:rPr>
              <a:t>❖ As medidas de controle coletivo e administrativo adotadas e a necessidade do uso de respiradores para proporcionar a proteção adequada.</a:t>
            </a:r>
          </a:p>
          <a:p>
            <a:pPr algn="l"/>
            <a:r>
              <a:rPr lang="pt-BR" sz="900" b="0" i="0" u="none" strike="noStrike" baseline="0" dirty="0">
                <a:solidFill>
                  <a:srgbClr val="595959"/>
                </a:solidFill>
                <a:latin typeface="CIDFont+F3"/>
              </a:rPr>
              <a:t>❖ O motivo de ter sido escolhido aquele tipo de respirador contra aquele risco respiratório.</a:t>
            </a:r>
          </a:p>
          <a:p>
            <a:pPr algn="l"/>
            <a:r>
              <a:rPr lang="pt-BR" sz="900" b="0" i="0" u="none" strike="noStrike" baseline="0" dirty="0">
                <a:solidFill>
                  <a:srgbClr val="595959"/>
                </a:solidFill>
                <a:latin typeface="CIDFont+F3"/>
              </a:rPr>
              <a:t>❖ Os perigos, os riscos e as consequências da não utilização do respirador de modo correto.</a:t>
            </a:r>
          </a:p>
          <a:p>
            <a:pPr algn="l"/>
            <a:r>
              <a:rPr lang="pt-BR" sz="900" b="0" i="0" u="none" strike="noStrike" baseline="0" dirty="0">
                <a:solidFill>
                  <a:srgbClr val="595959"/>
                </a:solidFill>
                <a:latin typeface="CIDFont+F3"/>
              </a:rPr>
              <a:t>❖ O funcionamento, as características e as limitações do respirador selecionado, incluindo a vida útil dos filtros e os respiradores utilizados em situações de emergência.</a:t>
            </a:r>
          </a:p>
          <a:p>
            <a:pPr algn="l"/>
            <a:r>
              <a:rPr lang="pt-BR" sz="900" b="0" i="0" u="none" strike="noStrike" baseline="0" dirty="0">
                <a:solidFill>
                  <a:srgbClr val="595959"/>
                </a:solidFill>
                <a:latin typeface="CIDFont+F3"/>
              </a:rPr>
              <a:t>❖ Realização de exercícios práticos referentes à colocação e ao uso dos respiradores, à verificação da vedação na colocação, bem como explicações acerca da necessidade do ensaio de vedação.</a:t>
            </a:r>
          </a:p>
          <a:p>
            <a:pPr algn="l"/>
            <a:r>
              <a:rPr lang="pt-BR" sz="900" b="0" i="0" u="none" strike="noStrike" baseline="0" dirty="0">
                <a:solidFill>
                  <a:srgbClr val="595959"/>
                </a:solidFill>
                <a:latin typeface="CIDFont+F3"/>
              </a:rPr>
              <a:t>❖ As consequências da omissão do uso.</a:t>
            </a:r>
          </a:p>
          <a:p>
            <a:pPr algn="l"/>
            <a:r>
              <a:rPr lang="pt-BR" sz="900" b="0" i="0" u="none" strike="noStrike" baseline="0" dirty="0">
                <a:solidFill>
                  <a:srgbClr val="595959"/>
                </a:solidFill>
                <a:latin typeface="CIDFont+F3"/>
              </a:rPr>
              <a:t>❖ A influência da vedação no FPA.</a:t>
            </a:r>
          </a:p>
          <a:p>
            <a:pPr algn="l"/>
            <a:r>
              <a:rPr lang="pt-BR" sz="900" b="0" i="0" u="none" strike="noStrike" baseline="0" dirty="0">
                <a:solidFill>
                  <a:srgbClr val="595959"/>
                </a:solidFill>
                <a:latin typeface="CIDFont+F3"/>
              </a:rPr>
              <a:t>❖ Realização de exercícios práticos com o objetivo de familiarizar o usuário com a inspeção, a manutenção, a higienização e a guarda dos respiradores.</a:t>
            </a:r>
          </a:p>
          <a:p>
            <a:pPr algn="l"/>
            <a:r>
              <a:rPr lang="pt-BR" sz="900" b="0" i="0" u="none" strike="noStrike" baseline="0" dirty="0">
                <a:solidFill>
                  <a:srgbClr val="595959"/>
                </a:solidFill>
                <a:latin typeface="CIDFont+F3"/>
              </a:rPr>
              <a:t>❖ Os procedimentos a serem obedecidos em caso de emergência e o uso de respiradores em situação de fuga.</a:t>
            </a:r>
          </a:p>
          <a:p>
            <a:pPr algn="l"/>
            <a:r>
              <a:rPr lang="pt-BR" sz="900" b="0" i="0" u="none" strike="noStrike" baseline="0" dirty="0">
                <a:solidFill>
                  <a:srgbClr val="595959"/>
                </a:solidFill>
                <a:latin typeface="CIDFont+F3"/>
              </a:rPr>
              <a:t>❖ As normas e os regulamentos sobre o uso de respiradores.</a:t>
            </a:r>
          </a:p>
          <a:p>
            <a:pPr algn="l"/>
            <a:r>
              <a:rPr lang="pt-BR" sz="900" b="0" i="0" u="none" strike="noStrike" baseline="0" dirty="0">
                <a:solidFill>
                  <a:srgbClr val="595959"/>
                </a:solidFill>
                <a:latin typeface="CIDFont+F3"/>
              </a:rPr>
              <a:t>❖ A necessidade de informar ao supervisor qualquer problema que tenha ocorrido consigo ou com seus colegas de trabalho devido ao uso do respirador.</a:t>
            </a:r>
          </a:p>
          <a:p>
            <a:pPr algn="l"/>
            <a:r>
              <a:rPr lang="pt-BR" sz="900" b="0" i="0" u="none" strike="noStrike" baseline="0" dirty="0">
                <a:solidFill>
                  <a:srgbClr val="595959"/>
                </a:solidFill>
                <a:latin typeface="CIDFont+F3"/>
              </a:rPr>
              <a:t>❖ Conhecimentos básicos sobre práticas de proteção respiratória.</a:t>
            </a:r>
          </a:p>
          <a:p>
            <a:pPr algn="l"/>
            <a:r>
              <a:rPr lang="pt-BR" sz="900" b="0" i="0" u="none" strike="noStrike" baseline="0" dirty="0">
                <a:solidFill>
                  <a:srgbClr val="595959"/>
                </a:solidFill>
                <a:latin typeface="CIDFont+F3"/>
              </a:rPr>
              <a:t>❖ Regulamentos e legislação relativos à seleção e ao uso dos respiradores.</a:t>
            </a:r>
          </a:p>
          <a:p>
            <a:pPr algn="l"/>
            <a:r>
              <a:rPr lang="pt-BR" sz="900" b="0" i="0" u="none" strike="noStrike" baseline="0" dirty="0">
                <a:solidFill>
                  <a:srgbClr val="595959"/>
                </a:solidFill>
                <a:latin typeface="CIDFont+F3"/>
              </a:rPr>
              <a:t>❖ Critérios para a seleção dos respiradores usados pelas pessoas que estão sob sua supervisão.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AD9F0D9-D3E2-4B72-AA32-1547654D8A64}"/>
              </a:ext>
            </a:extLst>
          </p:cNvPr>
          <p:cNvSpPr txBox="1"/>
          <p:nvPr/>
        </p:nvSpPr>
        <p:spPr>
          <a:xfrm>
            <a:off x="3451931" y="1009888"/>
            <a:ext cx="4021797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800" b="0" i="0" u="none" strike="noStrike" baseline="0" dirty="0">
                <a:solidFill>
                  <a:srgbClr val="595959"/>
                </a:solidFill>
                <a:latin typeface="CIDFont+F3"/>
              </a:rPr>
              <a:t>❖ Treinamento de usuários de respiradores.</a:t>
            </a:r>
          </a:p>
          <a:p>
            <a:pPr algn="l"/>
            <a:r>
              <a:rPr lang="pt-BR" sz="800" b="0" i="0" u="none" strike="noStrike" baseline="0" dirty="0">
                <a:solidFill>
                  <a:srgbClr val="595959"/>
                </a:solidFill>
                <a:latin typeface="CIDFont+F3"/>
              </a:rPr>
              <a:t>❖ Verificação de vedação, ensaio de vedação e distribuição dos respiradores.</a:t>
            </a:r>
          </a:p>
          <a:p>
            <a:pPr algn="l"/>
            <a:r>
              <a:rPr lang="pt-BR" sz="800" b="0" i="0" u="none" strike="noStrike" baseline="0" dirty="0">
                <a:solidFill>
                  <a:srgbClr val="595959"/>
                </a:solidFill>
                <a:latin typeface="CIDFont+F3"/>
              </a:rPr>
              <a:t>❖ Inspeção dos respiradores; distribuição de EPR (mesmo conteúdo de quem distribui).</a:t>
            </a:r>
          </a:p>
          <a:p>
            <a:pPr algn="l"/>
            <a:r>
              <a:rPr lang="pt-BR" sz="800" b="0" i="0" u="none" strike="noStrike" baseline="0" dirty="0">
                <a:solidFill>
                  <a:srgbClr val="595959"/>
                </a:solidFill>
                <a:latin typeface="CIDFont+F3"/>
              </a:rPr>
              <a:t>❖ Uso e monitoramento do uso de respiradores.</a:t>
            </a:r>
          </a:p>
          <a:p>
            <a:pPr algn="l"/>
            <a:r>
              <a:rPr lang="pt-BR" sz="800" b="0" i="0" u="none" strike="noStrike" baseline="0" dirty="0">
                <a:solidFill>
                  <a:srgbClr val="595959"/>
                </a:solidFill>
                <a:latin typeface="CIDFont+F3"/>
              </a:rPr>
              <a:t>❖ Manutenção, descarte, higienização e guarda dos respiradores.</a:t>
            </a:r>
          </a:p>
          <a:p>
            <a:pPr algn="l"/>
            <a:r>
              <a:rPr lang="pt-BR" sz="800" b="0" i="0" u="none" strike="noStrike" baseline="0" dirty="0">
                <a:solidFill>
                  <a:srgbClr val="595959"/>
                </a:solidFill>
                <a:latin typeface="CIDFont+F3"/>
              </a:rPr>
              <a:t>❖ Natureza e extensão dos riscos respiratórios a que as pessoas que estão sob sua supervisão poderão ficar expostas com a omissão do uso do respirador.</a:t>
            </a:r>
          </a:p>
          <a:p>
            <a:pPr algn="l"/>
            <a:r>
              <a:rPr lang="pt-BR" sz="800" b="0" i="0" u="none" strike="noStrike" baseline="0" dirty="0">
                <a:solidFill>
                  <a:srgbClr val="595959"/>
                </a:solidFill>
                <a:latin typeface="CIDFont+F3"/>
              </a:rPr>
              <a:t>❖ Reconhecimento e resolução dos problemas decorrentes do uso de respiradores.</a:t>
            </a:r>
          </a:p>
          <a:p>
            <a:pPr algn="l"/>
            <a:r>
              <a:rPr lang="pt-BR" sz="800" b="0" i="0" u="none" strike="noStrike" baseline="0" dirty="0">
                <a:solidFill>
                  <a:srgbClr val="595959"/>
                </a:solidFill>
                <a:latin typeface="CIDFont+F3"/>
              </a:rPr>
              <a:t>❖ Seleção do respirador adequado à exposição e ao usuário.</a:t>
            </a:r>
          </a:p>
          <a:p>
            <a:pPr algn="l"/>
            <a:r>
              <a:rPr lang="pt-BR" sz="800" b="0" i="0" u="none" strike="noStrike" baseline="0" dirty="0">
                <a:solidFill>
                  <a:srgbClr val="595959"/>
                </a:solidFill>
                <a:latin typeface="CIDFont+F3"/>
              </a:rPr>
              <a:t>❖ Inspeção dos respiradores.</a:t>
            </a:r>
          </a:p>
          <a:p>
            <a:pPr algn="l"/>
            <a:r>
              <a:rPr lang="pt-BR" sz="800" b="0" i="0" u="none" strike="noStrike" baseline="0" dirty="0">
                <a:solidFill>
                  <a:srgbClr val="595959"/>
                </a:solidFill>
                <a:latin typeface="CIDFont+F3"/>
              </a:rPr>
              <a:t>❖ Habilidade para colocar corretamente a cobertura das vias respiratórias no rosto e realizar a verificação de vedação.</a:t>
            </a:r>
          </a:p>
          <a:p>
            <a:pPr algn="l"/>
            <a:r>
              <a:rPr lang="pt-BR" sz="800" b="0" i="0" u="none" strike="noStrike" baseline="0" dirty="0">
                <a:solidFill>
                  <a:srgbClr val="595959"/>
                </a:solidFill>
                <a:latin typeface="CIDFont+F3"/>
              </a:rPr>
              <a:t>❖ Habilidade para reconhecer um respirador com vedação precária.</a:t>
            </a:r>
          </a:p>
          <a:p>
            <a:pPr algn="l"/>
            <a:r>
              <a:rPr lang="pt-BR" sz="800" b="0" i="0" u="none" strike="noStrike" baseline="0" dirty="0">
                <a:solidFill>
                  <a:srgbClr val="595959"/>
                </a:solidFill>
                <a:latin typeface="CIDFont+F3"/>
              </a:rPr>
              <a:t>❖ Propósito e aplicabilidade dos ensaios de vedação, as diferenças entre eles e o uso correto dos métodos qualitativos e quantitativos.</a:t>
            </a:r>
          </a:p>
          <a:p>
            <a:pPr algn="l"/>
            <a:r>
              <a:rPr lang="pt-BR" sz="800" b="0" i="0" u="none" strike="noStrike" baseline="0" dirty="0">
                <a:solidFill>
                  <a:srgbClr val="595959"/>
                </a:solidFill>
                <a:latin typeface="CIDFont+F3"/>
              </a:rPr>
              <a:t>❖ Finalidade dos exercícios do protocolo.</a:t>
            </a:r>
          </a:p>
          <a:p>
            <a:pPr algn="l"/>
            <a:r>
              <a:rPr lang="pt-BR" sz="800" b="0" i="0" u="none" strike="noStrike" baseline="0" dirty="0">
                <a:solidFill>
                  <a:srgbClr val="595959"/>
                </a:solidFill>
                <a:latin typeface="CIDFont+F3"/>
              </a:rPr>
              <a:t>❖ Preparação das peças faciais que serão ensaiadas.</a:t>
            </a:r>
          </a:p>
          <a:p>
            <a:pPr algn="l"/>
            <a:r>
              <a:rPr lang="pt-BR" sz="800" b="0" i="0" u="none" strike="noStrike" baseline="0" dirty="0">
                <a:solidFill>
                  <a:srgbClr val="595959"/>
                </a:solidFill>
                <a:latin typeface="CIDFont+F3"/>
              </a:rPr>
              <a:t>❖ Realização da checagem das peças faciais e do equipamento de ensaio.</a:t>
            </a:r>
          </a:p>
          <a:p>
            <a:pPr algn="l"/>
            <a:r>
              <a:rPr lang="pt-BR" sz="800" b="0" i="0" u="none" strike="noStrike" baseline="0" dirty="0">
                <a:solidFill>
                  <a:srgbClr val="595959"/>
                </a:solidFill>
                <a:latin typeface="CIDFont+F3"/>
              </a:rPr>
              <a:t>❖ Capacidade e limitações do equipamento de teste.</a:t>
            </a:r>
          </a:p>
          <a:p>
            <a:pPr algn="l"/>
            <a:r>
              <a:rPr lang="pt-BR" sz="800" b="0" i="0" u="none" strike="noStrike" baseline="0" dirty="0">
                <a:solidFill>
                  <a:srgbClr val="595959"/>
                </a:solidFill>
                <a:latin typeface="CIDFont+F3"/>
              </a:rPr>
              <a:t>❖ Condução correta do ensaio seguindo o método escolhido.</a:t>
            </a:r>
          </a:p>
          <a:p>
            <a:pPr algn="l"/>
            <a:r>
              <a:rPr lang="pt-BR" sz="800" b="0" i="0" u="none" strike="noStrike" baseline="0" dirty="0">
                <a:solidFill>
                  <a:srgbClr val="595959"/>
                </a:solidFill>
                <a:latin typeface="CIDFont+F3"/>
              </a:rPr>
              <a:t>❖ Problemas que podem surgir durante a realização do teste e como preveni-los e corrigi-los.</a:t>
            </a:r>
          </a:p>
          <a:p>
            <a:pPr algn="l"/>
            <a:r>
              <a:rPr lang="pt-BR" sz="800" b="0" i="0" u="none" strike="noStrike" baseline="0" dirty="0">
                <a:solidFill>
                  <a:srgbClr val="595959"/>
                </a:solidFill>
                <a:latin typeface="CIDFont+F3"/>
              </a:rPr>
              <a:t>❖ Interpretação dos resultados do ensaio.</a:t>
            </a:r>
          </a:p>
          <a:p>
            <a:pPr algn="l"/>
            <a:r>
              <a:rPr lang="pt-BR" sz="800" b="0" i="0" u="none" strike="noStrike" baseline="0" dirty="0">
                <a:solidFill>
                  <a:srgbClr val="595959"/>
                </a:solidFill>
                <a:latin typeface="CIDFont+F3"/>
              </a:rPr>
              <a:t>❖ Informações que devem ser registradas.</a:t>
            </a:r>
          </a:p>
          <a:p>
            <a:pPr algn="l"/>
            <a:r>
              <a:rPr lang="pt-BR" sz="800" b="0" i="0" u="none" strike="noStrike" baseline="0" dirty="0">
                <a:solidFill>
                  <a:srgbClr val="595959"/>
                </a:solidFill>
                <a:latin typeface="CIDFont+F3"/>
              </a:rPr>
              <a:t>❖ Deve ser estabelecido um programa conveniente de treinamento que inclua a simulação da(s) emergência(s) para assegurar a eficiência e a familiaridade com o uso de respiradores pelos membros da equipe.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2486</TotalTime>
  <Words>677</Words>
  <Application>Microsoft Office PowerPoint</Application>
  <PresentationFormat>Personalizar</PresentationFormat>
  <Paragraphs>63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3" baseType="lpstr">
      <vt:lpstr>Arial</vt:lpstr>
      <vt:lpstr>Arial Narrow</vt:lpstr>
      <vt:lpstr>Calibri</vt:lpstr>
      <vt:lpstr>CIDFont+F1</vt:lpstr>
      <vt:lpstr>CIDFont+F3</vt:lpstr>
      <vt:lpstr>Copperplate Gothic Bold</vt:lpstr>
      <vt:lpstr>Franklin Gothic Book</vt:lpstr>
      <vt:lpstr>Perpetua</vt:lpstr>
      <vt:lpstr>Verdana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363</cp:revision>
  <cp:lastPrinted>2023-01-18T11:46:20Z</cp:lastPrinted>
  <dcterms:created xsi:type="dcterms:W3CDTF">1996-09-21T19:33:27Z</dcterms:created>
  <dcterms:modified xsi:type="dcterms:W3CDTF">2024-08-21T11:06:37Z</dcterms:modified>
</cp:coreProperties>
</file>